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4" r:id="rId5"/>
    <p:sldMasterId id="2147483688" r:id="rId6"/>
  </p:sldMasterIdLst>
  <p:notesMasterIdLst>
    <p:notesMasterId r:id="rId22"/>
  </p:notesMasterIdLst>
  <p:handoutMasterIdLst>
    <p:handoutMasterId r:id="rId23"/>
  </p:handoutMasterIdLst>
  <p:sldIdLst>
    <p:sldId id="260" r:id="rId7"/>
    <p:sldId id="278" r:id="rId8"/>
    <p:sldId id="282" r:id="rId9"/>
    <p:sldId id="290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296" r:id="rId20"/>
    <p:sldId id="294" r:id="rId21"/>
  </p:sldIdLst>
  <p:sldSz cx="9144000" cy="6858000" type="screen4x3"/>
  <p:notesSz cx="6669088" cy="9926638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18C"/>
    <a:srgbClr val="E61469"/>
    <a:srgbClr val="D7A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67"/>
    <p:restoredTop sz="94715"/>
  </p:normalViewPr>
  <p:slideViewPr>
    <p:cSldViewPr>
      <p:cViewPr>
        <p:scale>
          <a:sx n="107" d="100"/>
          <a:sy n="107" d="100"/>
        </p:scale>
        <p:origin x="-96" y="4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E29E7B-EEFD-49CE-9886-F14D530B3A5D}" type="datetimeFigureOut">
              <a:rPr lang="nl-NL" smtClean="0"/>
              <a:t>09-09-18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59941-E6B3-4D6E-8146-9F14787CC992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75176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e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C2A0D3-E559-4194-8F27-47EFEE3ECCA5}" type="datetimeFigureOut">
              <a:rPr lang="nl-NL" smtClean="0"/>
              <a:t>09-09-18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DE78D-ECE4-4DF7-9286-6B92F23DE31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090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DE78D-ECE4-4DF7-9286-6B92F23DE313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00299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9" y="1944925"/>
            <a:ext cx="8509313" cy="4083983"/>
          </a:xfrm>
          <a:prstGeom prst="rect">
            <a:avLst/>
          </a:prstGeom>
        </p:spPr>
      </p:pic>
      <p:pic>
        <p:nvPicPr>
          <p:cNvPr id="14" name="Afbeelding 1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48264" y="3929832"/>
            <a:ext cx="1800200" cy="2091456"/>
          </a:xfrm>
          <a:prstGeom prst="rect">
            <a:avLst/>
          </a:prstGeom>
        </p:spPr>
      </p:pic>
      <p:sp>
        <p:nvSpPr>
          <p:cNvPr id="15" name="Rechthoek 14"/>
          <p:cNvSpPr/>
          <p:nvPr userDrawn="1"/>
        </p:nvSpPr>
        <p:spPr>
          <a:xfrm>
            <a:off x="7020389" y="4047455"/>
            <a:ext cx="16561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2400" b="0" i="1" kern="1200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+mn-ea"/>
                <a:cs typeface="+mn-cs"/>
              </a:rPr>
              <a:t>Weten hoe</a:t>
            </a:r>
          </a:p>
        </p:txBody>
      </p:sp>
      <p:sp>
        <p:nvSpPr>
          <p:cNvPr id="16" name="Tijdelijke aanduiding voor tekst 11"/>
          <p:cNvSpPr>
            <a:spLocks noGrp="1"/>
          </p:cNvSpPr>
          <p:nvPr>
            <p:ph type="body" sz="quarter" idx="10" hasCustomPrompt="1"/>
          </p:nvPr>
        </p:nvSpPr>
        <p:spPr>
          <a:xfrm>
            <a:off x="7161500" y="4549559"/>
            <a:ext cx="1373962" cy="11836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nl-NL" dirty="0"/>
              <a:t>eigen tekst invoeren maximaal 4 regels</a:t>
            </a:r>
          </a:p>
        </p:txBody>
      </p:sp>
    </p:spTree>
    <p:extLst>
      <p:ext uri="{BB962C8B-B14F-4D97-AF65-F5344CB8AC3E}">
        <p14:creationId xmlns:p14="http://schemas.microsoft.com/office/powerpoint/2010/main" val="310426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27" y="1924452"/>
            <a:ext cx="8520545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80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14" y="1938353"/>
            <a:ext cx="8528858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375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5" name="Tijdelijke aanduiding voor afbeelding 4"/>
          <p:cNvSpPr>
            <a:spLocks noGrp="1"/>
          </p:cNvSpPr>
          <p:nvPr>
            <p:ph type="pic" sz="quarter" idx="10" hasCustomPrompt="1"/>
          </p:nvPr>
        </p:nvSpPr>
        <p:spPr>
          <a:xfrm>
            <a:off x="313060" y="1938238"/>
            <a:ext cx="8507412" cy="4083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In dit vak kan je een eigen afbeelding toevoegen.</a:t>
            </a:r>
          </a:p>
        </p:txBody>
      </p:sp>
    </p:spTree>
    <p:extLst>
      <p:ext uri="{BB962C8B-B14F-4D97-AF65-F5344CB8AC3E}">
        <p14:creationId xmlns:p14="http://schemas.microsoft.com/office/powerpoint/2010/main" val="659386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40280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9552" y="1066726"/>
            <a:ext cx="8229600" cy="634082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9552" y="1932072"/>
            <a:ext cx="8219256" cy="39604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7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6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5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681939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9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39552" y="1772816"/>
            <a:ext cx="5760640" cy="42713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Gebruik lettertype en –grootte: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Kop: Georgia, 28, tekst krijgt de blauwe kleur (RGB 0, 65, 140).</a:t>
            </a:r>
            <a:br>
              <a:rPr lang="nl-NL" dirty="0"/>
            </a:b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Tekstvak</a:t>
            </a:r>
            <a:r>
              <a:rPr lang="nl-NL" dirty="0"/>
              <a:t>: </a:t>
            </a:r>
            <a:r>
              <a:rPr lang="nl-NL" dirty="0" err="1"/>
              <a:t>Arial</a:t>
            </a:r>
            <a:r>
              <a:rPr lang="nl-NL" dirty="0"/>
              <a:t>, 18, tekstkleur: blauw (RGB 0, 65, 140).</a:t>
            </a:r>
            <a:br>
              <a:rPr lang="nl-NL" dirty="0"/>
            </a:br>
            <a:br>
              <a:rPr lang="nl-NL" dirty="0"/>
            </a:br>
            <a:r>
              <a:rPr lang="nl-NL" dirty="0"/>
              <a:t>Nieuwe dia invoegen: via Start, nieuwe dia kun je titeldia’s en vervolgdia’s toevoegen. </a:t>
            </a:r>
          </a:p>
          <a:p>
            <a:endParaRPr lang="nl-NL" dirty="0"/>
          </a:p>
        </p:txBody>
      </p:sp>
      <p:pic>
        <p:nvPicPr>
          <p:cNvPr id="7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6" y="1271124"/>
            <a:ext cx="2416256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045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  <a:p>
            <a:endParaRPr lang="nl-NL" dirty="0"/>
          </a:p>
        </p:txBody>
      </p:sp>
      <p:pic>
        <p:nvPicPr>
          <p:cNvPr id="9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1646"/>
            <a:ext cx="2416255" cy="477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452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13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082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7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8760"/>
            <a:ext cx="2416255" cy="477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990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3504"/>
            <a:ext cx="2416255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295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6" y="1263504"/>
            <a:ext cx="2416256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81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8810" y="1938134"/>
            <a:ext cx="8511150" cy="408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5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3504"/>
            <a:ext cx="2416255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036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665" y="1266875"/>
            <a:ext cx="2411807" cy="477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806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5"/>
            <a:ext cx="5760640" cy="426559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356" y="1261140"/>
            <a:ext cx="2408116" cy="477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951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552" y="1264971"/>
            <a:ext cx="2407920" cy="475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1731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552" y="1264971"/>
            <a:ext cx="2407920" cy="475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446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sp>
        <p:nvSpPr>
          <p:cNvPr id="6" name="Tijdelijke aanduiding voor afbeelding 2"/>
          <p:cNvSpPr>
            <a:spLocks noGrp="1"/>
          </p:cNvSpPr>
          <p:nvPr>
            <p:ph type="pic" sz="quarter" idx="10"/>
          </p:nvPr>
        </p:nvSpPr>
        <p:spPr>
          <a:xfrm>
            <a:off x="6404297" y="1262916"/>
            <a:ext cx="2416175" cy="47736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50262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7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5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968188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7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5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3540494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8810" y="1945755"/>
            <a:ext cx="8511151" cy="408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997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9322" y="1945755"/>
            <a:ext cx="8511150" cy="408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67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39" y="1939046"/>
            <a:ext cx="8512233" cy="408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659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39" y="1939046"/>
            <a:ext cx="8512233" cy="408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97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5771" y="1938353"/>
            <a:ext cx="8524701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23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27" y="1924452"/>
            <a:ext cx="8520545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397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01" y="1938353"/>
            <a:ext cx="8537171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285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  <p:sp>
        <p:nvSpPr>
          <p:cNvPr id="6" name="Punthaak 9"/>
          <p:cNvSpPr/>
          <p:nvPr/>
        </p:nvSpPr>
        <p:spPr>
          <a:xfrm>
            <a:off x="0" y="1052736"/>
            <a:ext cx="467544" cy="504056"/>
          </a:xfrm>
          <a:custGeom>
            <a:avLst/>
            <a:gdLst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193475 w 682505"/>
              <a:gd name="connsiteY5" fmla="*/ 216024 h 432048"/>
              <a:gd name="connsiteX6" fmla="*/ 0 w 682505"/>
              <a:gd name="connsiteY6" fmla="*/ 0 h 432048"/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3080 w 682505"/>
              <a:gd name="connsiteY5" fmla="*/ 238571 h 432048"/>
              <a:gd name="connsiteX6" fmla="*/ 0 w 682505"/>
              <a:gd name="connsiteY6" fmla="*/ 0 h 432048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3080 w 682505"/>
              <a:gd name="connsiteY5" fmla="*/ 241076 h 434553"/>
              <a:gd name="connsiteX6" fmla="*/ 250521 w 682505"/>
              <a:gd name="connsiteY6" fmla="*/ 0 h 434553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251096 w 682505"/>
              <a:gd name="connsiteY5" fmla="*/ 348800 h 434553"/>
              <a:gd name="connsiteX6" fmla="*/ 250521 w 682505"/>
              <a:gd name="connsiteY6" fmla="*/ 0 h 434553"/>
              <a:gd name="connsiteX0" fmla="*/ 0 w 431984"/>
              <a:gd name="connsiteY0" fmla="*/ 0 h 434553"/>
              <a:gd name="connsiteX1" fmla="*/ 238509 w 431984"/>
              <a:gd name="connsiteY1" fmla="*/ 2505 h 434553"/>
              <a:gd name="connsiteX2" fmla="*/ 431984 w 431984"/>
              <a:gd name="connsiteY2" fmla="*/ 218529 h 434553"/>
              <a:gd name="connsiteX3" fmla="*/ 238509 w 431984"/>
              <a:gd name="connsiteY3" fmla="*/ 434553 h 434553"/>
              <a:gd name="connsiteX4" fmla="*/ 0 w 431984"/>
              <a:gd name="connsiteY4" fmla="*/ 432048 h 434553"/>
              <a:gd name="connsiteX5" fmla="*/ 575 w 431984"/>
              <a:gd name="connsiteY5" fmla="*/ 348800 h 434553"/>
              <a:gd name="connsiteX6" fmla="*/ 0 w 431984"/>
              <a:gd name="connsiteY6" fmla="*/ 0 h 434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1984" h="434553">
                <a:moveTo>
                  <a:pt x="0" y="0"/>
                </a:moveTo>
                <a:lnTo>
                  <a:pt x="238509" y="2505"/>
                </a:lnTo>
                <a:lnTo>
                  <a:pt x="431984" y="218529"/>
                </a:lnTo>
                <a:lnTo>
                  <a:pt x="238509" y="434553"/>
                </a:lnTo>
                <a:lnTo>
                  <a:pt x="0" y="432048"/>
                </a:lnTo>
                <a:cubicBezTo>
                  <a:pt x="1027" y="367556"/>
                  <a:pt x="-452" y="413292"/>
                  <a:pt x="575" y="348800"/>
                </a:cubicBezTo>
                <a:cubicBezTo>
                  <a:pt x="-452" y="269276"/>
                  <a:pt x="1027" y="79524"/>
                  <a:pt x="0" y="0"/>
                </a:cubicBezTo>
                <a:close/>
              </a:path>
            </a:pathLst>
          </a:custGeom>
          <a:solidFill>
            <a:srgbClr val="E61469"/>
          </a:solidFill>
          <a:ln>
            <a:solidFill>
              <a:srgbClr val="E614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chemeClr val="tx1"/>
              </a:solidFill>
            </a:endParaRPr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716" y="6381328"/>
            <a:ext cx="8521200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29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2" r:id="rId2"/>
    <p:sldLayoutId id="2147483666" r:id="rId3"/>
    <p:sldLayoutId id="2147483670" r:id="rId4"/>
    <p:sldLayoutId id="2147483677" r:id="rId5"/>
    <p:sldLayoutId id="2147483679" r:id="rId6"/>
    <p:sldLayoutId id="2147483683" r:id="rId7"/>
    <p:sldLayoutId id="2147483681" r:id="rId8"/>
    <p:sldLayoutId id="2147483685" r:id="rId9"/>
    <p:sldLayoutId id="2147483687" r:id="rId10"/>
    <p:sldLayoutId id="2147483686" r:id="rId11"/>
    <p:sldLayoutId id="2147483675" r:id="rId12"/>
    <p:sldLayoutId id="2147483665" r:id="rId13"/>
    <p:sldLayoutId id="2147483650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  <p:sp>
        <p:nvSpPr>
          <p:cNvPr id="11" name="Punthaak 9"/>
          <p:cNvSpPr/>
          <p:nvPr/>
        </p:nvSpPr>
        <p:spPr>
          <a:xfrm>
            <a:off x="0" y="1052736"/>
            <a:ext cx="467544" cy="504056"/>
          </a:xfrm>
          <a:custGeom>
            <a:avLst/>
            <a:gdLst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193475 w 682505"/>
              <a:gd name="connsiteY5" fmla="*/ 216024 h 432048"/>
              <a:gd name="connsiteX6" fmla="*/ 0 w 682505"/>
              <a:gd name="connsiteY6" fmla="*/ 0 h 432048"/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3080 w 682505"/>
              <a:gd name="connsiteY5" fmla="*/ 238571 h 432048"/>
              <a:gd name="connsiteX6" fmla="*/ 0 w 682505"/>
              <a:gd name="connsiteY6" fmla="*/ 0 h 432048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3080 w 682505"/>
              <a:gd name="connsiteY5" fmla="*/ 241076 h 434553"/>
              <a:gd name="connsiteX6" fmla="*/ 250521 w 682505"/>
              <a:gd name="connsiteY6" fmla="*/ 0 h 434553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251096 w 682505"/>
              <a:gd name="connsiteY5" fmla="*/ 348800 h 434553"/>
              <a:gd name="connsiteX6" fmla="*/ 250521 w 682505"/>
              <a:gd name="connsiteY6" fmla="*/ 0 h 434553"/>
              <a:gd name="connsiteX0" fmla="*/ 0 w 431984"/>
              <a:gd name="connsiteY0" fmla="*/ 0 h 434553"/>
              <a:gd name="connsiteX1" fmla="*/ 238509 w 431984"/>
              <a:gd name="connsiteY1" fmla="*/ 2505 h 434553"/>
              <a:gd name="connsiteX2" fmla="*/ 431984 w 431984"/>
              <a:gd name="connsiteY2" fmla="*/ 218529 h 434553"/>
              <a:gd name="connsiteX3" fmla="*/ 238509 w 431984"/>
              <a:gd name="connsiteY3" fmla="*/ 434553 h 434553"/>
              <a:gd name="connsiteX4" fmla="*/ 0 w 431984"/>
              <a:gd name="connsiteY4" fmla="*/ 432048 h 434553"/>
              <a:gd name="connsiteX5" fmla="*/ 575 w 431984"/>
              <a:gd name="connsiteY5" fmla="*/ 348800 h 434553"/>
              <a:gd name="connsiteX6" fmla="*/ 0 w 431984"/>
              <a:gd name="connsiteY6" fmla="*/ 0 h 434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1984" h="434553">
                <a:moveTo>
                  <a:pt x="0" y="0"/>
                </a:moveTo>
                <a:lnTo>
                  <a:pt x="238509" y="2505"/>
                </a:lnTo>
                <a:lnTo>
                  <a:pt x="431984" y="218529"/>
                </a:lnTo>
                <a:lnTo>
                  <a:pt x="238509" y="434553"/>
                </a:lnTo>
                <a:lnTo>
                  <a:pt x="0" y="432048"/>
                </a:lnTo>
                <a:cubicBezTo>
                  <a:pt x="1027" y="367556"/>
                  <a:pt x="-452" y="413292"/>
                  <a:pt x="575" y="348800"/>
                </a:cubicBezTo>
                <a:cubicBezTo>
                  <a:pt x="-452" y="269276"/>
                  <a:pt x="1027" y="79524"/>
                  <a:pt x="0" y="0"/>
                </a:cubicBezTo>
                <a:close/>
              </a:path>
            </a:pathLst>
          </a:custGeom>
          <a:solidFill>
            <a:srgbClr val="E61469"/>
          </a:solidFill>
          <a:ln>
            <a:solidFill>
              <a:srgbClr val="E614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chemeClr val="tx1"/>
              </a:solidFill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716" y="6381328"/>
            <a:ext cx="8521200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53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7" r:id="rId2"/>
    <p:sldLayoutId id="2147483656" r:id="rId3"/>
    <p:sldLayoutId id="2147483658" r:id="rId4"/>
    <p:sldLayoutId id="2147483672" r:id="rId5"/>
    <p:sldLayoutId id="2147483671" r:id="rId6"/>
    <p:sldLayoutId id="2147483678" r:id="rId7"/>
    <p:sldLayoutId id="2147483680" r:id="rId8"/>
    <p:sldLayoutId id="2147483684" r:id="rId9"/>
    <p:sldLayoutId id="2147483682" r:id="rId10"/>
    <p:sldLayoutId id="2147483676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74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s.google.com/web/fundamentals/app-install-banners/" TargetMode="Externa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web/tools/chrome-devtools/remote-debugging/" TargetMode="External"/><Relationship Id="rId2" Type="http://schemas.openxmlformats.org/officeDocument/2006/relationships/hyperlink" Target="https://jakearchibald.github.io/isserviceworkerready/" TargetMode="Externa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developers.google.com/web/fundamentals/getting-started/primers/service-workers" TargetMode="External"/><Relationship Id="rId4" Type="http://schemas.openxmlformats.org/officeDocument/2006/relationships/hyperlink" Target="https://developers.google.com/web/fundamentals/engage-and-retain/app-install-banners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Progressive Web Apps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Hoe gaan we IOS /Android gek maken</a:t>
            </a:r>
          </a:p>
        </p:txBody>
      </p:sp>
    </p:spTree>
    <p:extLst>
      <p:ext uri="{BB962C8B-B14F-4D97-AF65-F5344CB8AC3E}">
        <p14:creationId xmlns:p14="http://schemas.microsoft.com/office/powerpoint/2010/main" val="2238562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0179" y="990600"/>
            <a:ext cx="5756177" cy="648072"/>
          </a:xfrm>
        </p:spPr>
        <p:txBody>
          <a:bodyPr/>
          <a:lstStyle/>
          <a:p>
            <a:r>
              <a:rPr lang="en-US" dirty="0"/>
              <a:t>Service Workers (de code)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SW werken alleen met </a:t>
            </a:r>
            <a:r>
              <a:rPr lang="nl-NL" sz="1400" dirty="0" err="1"/>
              <a:t>localhost</a:t>
            </a:r>
            <a:r>
              <a:rPr lang="nl-NL" sz="1400" dirty="0"/>
              <a:t> of </a:t>
            </a:r>
            <a:r>
              <a:rPr lang="nl-NL" sz="1400" dirty="0" err="1"/>
              <a:t>https</a:t>
            </a:r>
            <a:r>
              <a:rPr lang="nl-NL" sz="1400" dirty="0"/>
              <a:t>!!!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In </a:t>
            </a:r>
            <a:r>
              <a:rPr lang="nl-NL" sz="1400" dirty="0" err="1"/>
              <a:t>sw.js</a:t>
            </a: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br>
              <a:rPr lang="nl-NL" sz="1400" dirty="0"/>
            </a:br>
            <a:endParaRPr lang="nl-NL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7E6EF-FA4B-3247-A0EF-23E44899CF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590800"/>
            <a:ext cx="8299648" cy="2070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F28FC3-4726-D446-BF15-359C504F8C73}"/>
              </a:ext>
            </a:extLst>
          </p:cNvPr>
          <p:cNvSpPr/>
          <p:nvPr/>
        </p:nvSpPr>
        <p:spPr>
          <a:xfrm>
            <a:off x="6188238" y="1207552"/>
            <a:ext cx="2715244" cy="1676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NL" dirty="0"/>
              <a:t>Installeren van de SW op je device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54D420-3432-624D-A963-BA82781EC777}"/>
              </a:ext>
            </a:extLst>
          </p:cNvPr>
          <p:cNvSpPr/>
          <p:nvPr/>
        </p:nvSpPr>
        <p:spPr>
          <a:xfrm>
            <a:off x="6271778" y="4669941"/>
            <a:ext cx="2715244" cy="1676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l-NL" dirty="0"/>
              <a:t>Activeren van je SW op je device</a:t>
            </a:r>
          </a:p>
        </p:txBody>
      </p:sp>
    </p:spTree>
    <p:extLst>
      <p:ext uri="{BB962C8B-B14F-4D97-AF65-F5344CB8AC3E}">
        <p14:creationId xmlns:p14="http://schemas.microsoft.com/office/powerpoint/2010/main" val="2647280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0179" y="990600"/>
            <a:ext cx="5756177" cy="648072"/>
          </a:xfrm>
        </p:spPr>
        <p:txBody>
          <a:bodyPr/>
          <a:lstStyle/>
          <a:p>
            <a:r>
              <a:rPr lang="en-US" dirty="0"/>
              <a:t>Service Workers (de code)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Testen wat zie je in je console en wat zie je niet?</a:t>
            </a: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Waar is de activatie?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Hou er rekening mee dat er tijdens het ontwikkelen van alles geregeld kan worden maar dat de gebruikers hier niet van weten</a:t>
            </a:r>
            <a:br>
              <a:rPr lang="nl-NL" sz="1400" dirty="0"/>
            </a:b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3851059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0179" y="990600"/>
            <a:ext cx="5756177" cy="648072"/>
          </a:xfrm>
        </p:spPr>
        <p:txBody>
          <a:bodyPr>
            <a:normAutofit fontScale="90000"/>
          </a:bodyPr>
          <a:lstStyle/>
          <a:p>
            <a:r>
              <a:rPr lang="en-US" dirty="0"/>
              <a:t>Service Workers (App install banner)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 err="1"/>
              <a:t>Ww</a:t>
            </a: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Lees ook:</a:t>
            </a:r>
            <a:br>
              <a:rPr lang="nl-NL" sz="1400" dirty="0"/>
            </a:br>
            <a:r>
              <a:rPr lang="en-US" u="sng" dirty="0">
                <a:hlinkClick r:id="rId2"/>
              </a:rPr>
              <a:t>https://developers.google.com/web/fundamentals/app-install-banners/</a:t>
            </a: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1430252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0179" y="990600"/>
            <a:ext cx="5756177" cy="648072"/>
          </a:xfrm>
        </p:spPr>
        <p:txBody>
          <a:bodyPr>
            <a:normAutofit fontScale="90000"/>
          </a:bodyPr>
          <a:lstStyle/>
          <a:p>
            <a:r>
              <a:rPr lang="en-US" dirty="0"/>
              <a:t>Service Workers (App install banner)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</p:spPr>
        <p:txBody>
          <a:bodyPr/>
          <a:lstStyle/>
          <a:p>
            <a:r>
              <a:rPr lang="en-US" sz="1600" dirty="0"/>
              <a:t>Are Service Workers Ready? - Check Browser Support: </a:t>
            </a:r>
            <a:br>
              <a:rPr lang="en-US" sz="1600" dirty="0"/>
            </a:br>
            <a:r>
              <a:rPr lang="en-US" sz="1600" dirty="0">
                <a:hlinkClick r:id="rId2"/>
              </a:rPr>
              <a:t>https://jakearchibald.github.io/isserviceworkerready/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Setting up Remote Debugging on Chrome: </a:t>
            </a:r>
            <a:br>
              <a:rPr lang="en-US" sz="1600" dirty="0"/>
            </a:br>
            <a:r>
              <a:rPr lang="en-US" sz="1600" dirty="0">
                <a:hlinkClick r:id="rId3"/>
              </a:rPr>
              <a:t>https://developers.google.com/web/tools/chrome-devtools/remote-debugging/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Getting that "Web App Install Banner": </a:t>
            </a:r>
            <a:br>
              <a:rPr lang="en-US" sz="1600" dirty="0"/>
            </a:br>
            <a:r>
              <a:rPr lang="en-US" sz="1600" dirty="0">
                <a:hlinkClick r:id="rId4"/>
              </a:rPr>
              <a:t>https://developers.google.com/web/fundamentals/engage-and-retain/app-install-banners/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Getting Started with Service Workers: </a:t>
            </a:r>
            <a:br>
              <a:rPr lang="en-US" sz="1600" dirty="0"/>
            </a:br>
            <a:r>
              <a:rPr lang="en-US" sz="1600" dirty="0">
                <a:hlinkClick r:id="rId5"/>
              </a:rPr>
              <a:t>https://developers.google.com/web/fundamentals/getting-started/primers/service-workers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600" dirty="0"/>
          </a:p>
        </p:txBody>
      </p:sp>
    </p:spTree>
    <p:extLst>
      <p:ext uri="{BB962C8B-B14F-4D97-AF65-F5344CB8AC3E}">
        <p14:creationId xmlns:p14="http://schemas.microsoft.com/office/powerpoint/2010/main" val="628247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E7BDF-08F2-DD49-AEB0-9FD08347E5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NextGen</a:t>
            </a:r>
            <a:r>
              <a:rPr lang="nl-NL" dirty="0"/>
              <a:t>-JavaScript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173A1-CF99-9F42-9153-BFF30FF6AF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let en const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arrow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Export &amp; Import(Modules)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Classes (</a:t>
            </a:r>
            <a:r>
              <a:rPr lang="nl-NL" dirty="0" err="1"/>
              <a:t>extends</a:t>
            </a:r>
            <a:r>
              <a:rPr lang="nl-NL" dirty="0"/>
              <a:t> – </a:t>
            </a:r>
            <a:r>
              <a:rPr lang="nl-NL" dirty="0" err="1"/>
              <a:t>constructor</a:t>
            </a:r>
            <a:r>
              <a:rPr lang="nl-NL" dirty="0"/>
              <a:t>(super))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Spread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/>
              <a:t>Destructuring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3AE14D-F476-8140-84DC-64A9A34C2B2E}"/>
              </a:ext>
            </a:extLst>
          </p:cNvPr>
          <p:cNvSpPr txBox="1"/>
          <p:nvPr/>
        </p:nvSpPr>
        <p:spPr>
          <a:xfrm>
            <a:off x="4940135" y="29569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9780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8337A-5250-914C-869A-A8DB594980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Bedankt tot volgende week!</a:t>
            </a:r>
          </a:p>
        </p:txBody>
      </p:sp>
    </p:spTree>
    <p:extLst>
      <p:ext uri="{BB962C8B-B14F-4D97-AF65-F5344CB8AC3E}">
        <p14:creationId xmlns:p14="http://schemas.microsoft.com/office/powerpoint/2010/main" val="3358067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Progressive Web Apps(PWA)?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Wie</a:t>
            </a:r>
            <a:r>
              <a:rPr lang="en-US" dirty="0"/>
              <a:t> is </a:t>
            </a:r>
            <a:r>
              <a:rPr lang="en-US" dirty="0" err="1"/>
              <a:t>ermee</a:t>
            </a:r>
            <a:r>
              <a:rPr lang="en-US" dirty="0"/>
              <a:t> </a:t>
            </a:r>
            <a:r>
              <a:rPr lang="en-US" dirty="0" err="1"/>
              <a:t>bezig</a:t>
            </a:r>
            <a:r>
              <a:rPr lang="en-US" dirty="0"/>
              <a:t> </a:t>
            </a:r>
            <a:r>
              <a:rPr lang="en-US" dirty="0" err="1"/>
              <a:t>geweest</a:t>
            </a:r>
            <a:r>
              <a:rPr lang="en-U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</a:t>
            </a:r>
            <a:r>
              <a:rPr lang="en-US" dirty="0" err="1"/>
              <a:t>gehad</a:t>
            </a:r>
            <a:r>
              <a:rPr lang="en-US" dirty="0"/>
              <a:t> met het </a:t>
            </a:r>
            <a:r>
              <a:rPr lang="en-US" dirty="0" err="1"/>
              <a:t>maken</a:t>
            </a:r>
            <a:r>
              <a:rPr lang="en-US" dirty="0"/>
              <a:t> van het manifest?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vertellen</a:t>
            </a:r>
            <a:r>
              <a:rPr lang="en-US" dirty="0"/>
              <a:t> wat het manifest </a:t>
            </a:r>
            <a:r>
              <a:rPr lang="en-US" dirty="0" err="1"/>
              <a:t>doet</a:t>
            </a:r>
            <a:r>
              <a:rPr lang="en-U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Zorg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iconen</a:t>
            </a:r>
            <a:r>
              <a:rPr lang="en-US" dirty="0"/>
              <a:t> </a:t>
            </a:r>
            <a:r>
              <a:rPr lang="en-US" dirty="0" err="1"/>
              <a:t>goed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!</a:t>
            </a:r>
            <a:br>
              <a:rPr lang="en-US" dirty="0"/>
            </a:br>
            <a:r>
              <a:rPr lang="en-US" dirty="0"/>
              <a:t>192x192 </a:t>
            </a:r>
            <a:r>
              <a:rPr lang="en-US" dirty="0" err="1"/>
              <a:t>en</a:t>
            </a:r>
            <a:r>
              <a:rPr lang="en-US" dirty="0"/>
              <a:t> 512x512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365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5" y="990600"/>
            <a:ext cx="5756177" cy="648072"/>
          </a:xfrm>
        </p:spPr>
        <p:txBody>
          <a:bodyPr/>
          <a:lstStyle/>
          <a:p>
            <a:r>
              <a:rPr lang="en-US" dirty="0"/>
              <a:t>Module planning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552" y="1524000"/>
            <a:ext cx="5760640" cy="4724399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rgbClr val="00418C"/>
                </a:solidFill>
              </a:rPr>
              <a:t>P01L01 - Introductie, Application Manifest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b="1" dirty="0"/>
              <a:t>P01L02 - Service </a:t>
            </a:r>
            <a:r>
              <a:rPr lang="nl-NL" b="1" dirty="0" err="1"/>
              <a:t>Workers</a:t>
            </a:r>
            <a:r>
              <a:rPr lang="nl-NL" b="1" dirty="0"/>
              <a:t>, </a:t>
            </a:r>
            <a:r>
              <a:rPr lang="nl-NL" b="1" dirty="0" err="1"/>
              <a:t>Chaching</a:t>
            </a:r>
            <a:r>
              <a:rPr lang="nl-NL" b="1" dirty="0"/>
              <a:t> </a:t>
            </a:r>
            <a:r>
              <a:rPr lang="nl-NL" b="1" dirty="0" err="1"/>
              <a:t>stragegie</a:t>
            </a:r>
            <a:r>
              <a:rPr lang="nl-NL" b="1" dirty="0"/>
              <a:t>, </a:t>
            </a:r>
            <a:r>
              <a:rPr lang="nl-NL" b="1" dirty="0" err="1"/>
              <a:t>Dynamic</a:t>
            </a:r>
            <a:r>
              <a:rPr lang="nl-NL" b="1" dirty="0"/>
              <a:t> Data</a:t>
            </a:r>
            <a:r>
              <a:rPr lang="nl-NL" dirty="0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rgbClr val="00418C"/>
                </a:solidFill>
              </a:rPr>
              <a:t>P01L03 - </a:t>
            </a:r>
            <a:r>
              <a:rPr lang="nl-NL" dirty="0" err="1"/>
              <a:t>Responsive</a:t>
            </a:r>
            <a:r>
              <a:rPr lang="nl-NL" dirty="0"/>
              <a:t> Design, </a:t>
            </a:r>
            <a:r>
              <a:rPr lang="nl-NL" sz="1800" dirty="0">
                <a:solidFill>
                  <a:srgbClr val="00418C"/>
                </a:solidFill>
              </a:rPr>
              <a:t>Background Sync, </a:t>
            </a:r>
            <a:r>
              <a:rPr lang="nl-NL" sz="1800" dirty="0" err="1">
                <a:solidFill>
                  <a:srgbClr val="00418C"/>
                </a:solidFill>
              </a:rPr>
              <a:t>Webpush</a:t>
            </a:r>
            <a:r>
              <a:rPr lang="nl-NL" sz="1800" dirty="0">
                <a:solidFill>
                  <a:srgbClr val="00418C"/>
                </a:solidFill>
              </a:rPr>
              <a:t> Notification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P01L04 - Web API &amp; </a:t>
            </a:r>
            <a:r>
              <a:rPr lang="nl-NL" dirty="0" err="1"/>
              <a:t>Geolocation</a:t>
            </a:r>
            <a:r>
              <a:rPr lang="nl-NL" dirty="0"/>
              <a:t>,  </a:t>
            </a:r>
            <a:r>
              <a:rPr lang="nl-NL" dirty="0" err="1"/>
              <a:t>Automated</a:t>
            </a:r>
            <a:r>
              <a:rPr lang="nl-NL" dirty="0"/>
              <a:t> SW management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P01L05 - SPA =&gt; PWA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Tijdens alle 8 weken zullen we bezig zijn met </a:t>
            </a:r>
            <a:r>
              <a:rPr lang="nl-NL" dirty="0" err="1"/>
              <a:t>ReactJS</a:t>
            </a:r>
            <a:endParaRPr lang="nl-NL" dirty="0"/>
          </a:p>
          <a:p>
            <a:endParaRPr lang="nl-NL" sz="1800" dirty="0">
              <a:solidFill>
                <a:srgbClr val="00418C"/>
              </a:solidFill>
            </a:endParaRPr>
          </a:p>
          <a:p>
            <a:endParaRPr lang="nl-NL" dirty="0">
              <a:solidFill>
                <a:srgbClr val="0041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941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Service Workers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Zorgt ervoor dat we onze applicatie zonder internet kunnen gebruiken.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SW doen het werk achter de schermen</a:t>
            </a:r>
          </a:p>
          <a:p>
            <a:pPr marL="342900" indent="-342900">
              <a:buFont typeface="+mj-lt"/>
              <a:buAutoNum type="alphaLcParenR"/>
            </a:pPr>
            <a:r>
              <a:rPr lang="nl-NL" sz="1400" dirty="0"/>
              <a:t>Push notificatie </a:t>
            </a:r>
          </a:p>
          <a:p>
            <a:pPr marL="342900" indent="-342900">
              <a:buFont typeface="+mj-lt"/>
              <a:buAutoNum type="alphaLcParenR"/>
            </a:pPr>
            <a:r>
              <a:rPr lang="nl-NL" sz="1400" dirty="0"/>
              <a:t>Background sync</a:t>
            </a:r>
          </a:p>
          <a:p>
            <a:endParaRPr lang="nl-NL" sz="1400" dirty="0"/>
          </a:p>
          <a:p>
            <a:r>
              <a:rPr lang="nl-NL" sz="1400" dirty="0"/>
              <a:t>Wat zijn service </a:t>
            </a:r>
            <a:r>
              <a:rPr lang="nl-NL" sz="1400" dirty="0" err="1"/>
              <a:t>workers</a:t>
            </a:r>
            <a:r>
              <a:rPr lang="nl-NL" sz="1400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Standaard runt javascript op 1 thread. De Javascript kan bij de DOM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</p:txBody>
      </p:sp>
      <p:pic>
        <p:nvPicPr>
          <p:cNvPr id="1030" name="Picture 6" descr="Loaded JS &#10;JS &#10;Single Thread &#10;HTML &#10;Runs on one single thread, attached to individual HTML pages &#10;HTML &#10;HTML ">
            <a:extLst>
              <a:ext uri="{FF2B5EF4-FFF2-40B4-BE49-F238E27FC236}">
                <a16:creationId xmlns:a16="http://schemas.microsoft.com/office/drawing/2014/main" id="{1C63C1DE-9C3C-CA4F-A4D1-7706C1CCB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114800"/>
            <a:ext cx="5013325" cy="176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339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958" y="457200"/>
            <a:ext cx="5756177" cy="648072"/>
          </a:xfrm>
        </p:spPr>
        <p:txBody>
          <a:bodyPr/>
          <a:lstStyle/>
          <a:p>
            <a:r>
              <a:rPr lang="en-US" dirty="0"/>
              <a:t>Service Workers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420893-812C-1648-93DF-23E22E894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105272"/>
            <a:ext cx="8470808" cy="506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476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5" y="228600"/>
            <a:ext cx="5756177" cy="648072"/>
          </a:xfrm>
        </p:spPr>
        <p:txBody>
          <a:bodyPr/>
          <a:lstStyle/>
          <a:p>
            <a:r>
              <a:rPr lang="en-US" dirty="0"/>
              <a:t>Service Workers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89E9E-76C6-B242-AEE8-3E9A95A84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6302"/>
            <a:ext cx="8887338" cy="524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68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Service Workers(EVENTS)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29F3BEE-2D6F-9E45-B7C6-FFFA9C430E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802722"/>
              </p:ext>
            </p:extLst>
          </p:nvPr>
        </p:nvGraphicFramePr>
        <p:xfrm>
          <a:off x="529220" y="1772816"/>
          <a:ext cx="576064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8848">
                  <a:extLst>
                    <a:ext uri="{9D8B030D-6E8A-4147-A177-3AD203B41FA5}">
                      <a16:colId xmlns:a16="http://schemas.microsoft.com/office/drawing/2014/main" val="374127167"/>
                    </a:ext>
                  </a:extLst>
                </a:gridCol>
                <a:gridCol w="3861792">
                  <a:extLst>
                    <a:ext uri="{9D8B030D-6E8A-4147-A177-3AD203B41FA5}">
                      <a16:colId xmlns:a16="http://schemas.microsoft.com/office/drawing/2014/main" val="2951373545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r>
                        <a:rPr lang="nl-NL" dirty="0"/>
                        <a:t>Event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933463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nl-NL" dirty="0" err="1"/>
                        <a:t>Fetch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Browser of javascript op </a:t>
                      </a:r>
                      <a:r>
                        <a:rPr lang="nl-NL" dirty="0" err="1"/>
                        <a:t>eenvpagina</a:t>
                      </a:r>
                      <a:r>
                        <a:rPr lang="nl-NL" dirty="0"/>
                        <a:t> doet een </a:t>
                      </a:r>
                      <a:r>
                        <a:rPr lang="nl-NL" dirty="0" err="1"/>
                        <a:t>fetch</a:t>
                      </a:r>
                      <a:r>
                        <a:rPr lang="nl-NL" dirty="0"/>
                        <a:t> (http </a:t>
                      </a:r>
                      <a:r>
                        <a:rPr lang="nl-NL" dirty="0" err="1"/>
                        <a:t>request</a:t>
                      </a:r>
                      <a:r>
                        <a:rPr lang="nl-NL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859387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nl-NL" dirty="0"/>
                        <a:t>Push Notification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SW ontvangen Web Push </a:t>
                      </a:r>
                      <a:r>
                        <a:rPr lang="nl-NL" dirty="0" err="1"/>
                        <a:t>Notifications</a:t>
                      </a:r>
                      <a:r>
                        <a:rPr lang="nl-NL" dirty="0"/>
                        <a:t> (van de server)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81044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nl-NL" dirty="0"/>
                        <a:t>Notification </a:t>
                      </a:r>
                      <a:r>
                        <a:rPr lang="nl-NL" dirty="0" err="1"/>
                        <a:t>Interaction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Gebruikers interactie o.b.v. Notificatie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82595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nl-NL" dirty="0"/>
                        <a:t>Background Sync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SW ontvangen Background Sync events(</a:t>
                      </a:r>
                      <a:r>
                        <a:rPr lang="nl-NL" dirty="0" err="1"/>
                        <a:t>vb</a:t>
                      </a:r>
                      <a:r>
                        <a:rPr lang="nl-NL" dirty="0"/>
                        <a:t> connectie is hersteld)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02971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nl-NL" dirty="0"/>
                        <a:t>SW </a:t>
                      </a:r>
                      <a:r>
                        <a:rPr lang="nl-NL" dirty="0" err="1"/>
                        <a:t>Lifecycle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Wanneer verandert de status van de SW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6310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2824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5" y="228600"/>
            <a:ext cx="5756177" cy="648072"/>
          </a:xfrm>
        </p:spPr>
        <p:txBody>
          <a:bodyPr/>
          <a:lstStyle/>
          <a:p>
            <a:r>
              <a:rPr lang="en-US" dirty="0"/>
              <a:t>Service Workers (lifecycle)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nl-NL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041096-E303-4C4B-A79C-553F3B8F62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862464"/>
            <a:ext cx="9152932" cy="546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44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0179" y="990600"/>
            <a:ext cx="5756177" cy="648072"/>
          </a:xfrm>
        </p:spPr>
        <p:txBody>
          <a:bodyPr/>
          <a:lstStyle/>
          <a:p>
            <a:r>
              <a:rPr lang="en-US" dirty="0"/>
              <a:t>Service Workers (de code)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Hoe maken we een service </a:t>
            </a:r>
            <a:r>
              <a:rPr lang="nl-NL" sz="1400" dirty="0" err="1"/>
              <a:t>worder</a:t>
            </a: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 err="1"/>
              <a:t>Package.json</a:t>
            </a:r>
            <a:r>
              <a:rPr lang="nl-NL" sz="1400" dirty="0"/>
              <a:t> -&gt; </a:t>
            </a:r>
            <a:r>
              <a:rPr lang="nl-NL" sz="1400" dirty="0" err="1"/>
              <a:t>scripts:start</a:t>
            </a:r>
            <a:r>
              <a:rPr lang="nl-NL" sz="1400" dirty="0"/>
              <a:t> -c-1 </a:t>
            </a:r>
            <a:r>
              <a:rPr lang="nl-NL" sz="1400" dirty="0" err="1"/>
              <a:t>cahching</a:t>
            </a:r>
            <a:r>
              <a:rPr lang="nl-NL" sz="1400" dirty="0"/>
              <a:t>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Terminal: </a:t>
            </a:r>
            <a:r>
              <a:rPr lang="nl-NL" sz="1400" dirty="0" err="1"/>
              <a:t>npm</a:t>
            </a:r>
            <a:r>
              <a:rPr lang="nl-NL" sz="1400" dirty="0"/>
              <a:t> start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De file voor de SW staat in de root(</a:t>
            </a:r>
            <a:r>
              <a:rPr lang="nl-NL" sz="1400" dirty="0" err="1"/>
              <a:t>sw.js</a:t>
            </a:r>
            <a:r>
              <a:rPr lang="nl-NL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In je </a:t>
            </a:r>
            <a:r>
              <a:rPr lang="nl-NL" sz="1400" dirty="0" err="1"/>
              <a:t>app.js</a:t>
            </a:r>
            <a:r>
              <a:rPr lang="nl-NL" sz="1400" dirty="0"/>
              <a:t> file gaan we hem aanroepen.</a:t>
            </a: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br>
              <a:rPr lang="nl-NL" sz="1400" dirty="0"/>
            </a:br>
            <a:endParaRPr lang="nl-N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400" dirty="0"/>
              <a:t>DEMO</a:t>
            </a:r>
            <a:br>
              <a:rPr lang="nl-NL" sz="1400" dirty="0"/>
            </a:br>
            <a:endParaRPr lang="nl-NL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D05097-7A6C-EE45-94EF-CF16790C7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3209982"/>
            <a:ext cx="48641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75538"/>
      </p:ext>
    </p:extLst>
  </p:cSld>
  <p:clrMapOvr>
    <a:masterClrMapping/>
  </p:clrMapOvr>
</p:sld>
</file>

<file path=ppt/theme/theme1.xml><?xml version="1.0" encoding="utf-8"?>
<a:theme xmlns:a="http://schemas.openxmlformats.org/drawingml/2006/main" name="Flevoland algemeen 4x3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4C826F01B35D459B9C3D014B0D3271" ma:contentTypeVersion="1" ma:contentTypeDescription="Create a new document." ma:contentTypeScope="" ma:versionID="d603551f2b6493ab61d6b7bd582eb733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a447206dab0015f8b9f8924535193e8c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3F5CF58-3769-45C4-8BE2-5FA121459E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51F625-D652-4C9B-ACD2-9FCEFFC5F050}">
  <ds:schemaRefs>
    <ds:schemaRef ds:uri="http://schemas.microsoft.com/office/2006/metadata/propertie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573E9C2F-5BCA-46DF-AA88-F518352BC20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Flevoland algemeen 4x3</Template>
  <TotalTime>7028</TotalTime>
  <Words>374</Words>
  <Application>Microsoft Macintosh PowerPoint</Application>
  <PresentationFormat>On-screen Show (4:3)</PresentationFormat>
  <Paragraphs>82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Georgia</vt:lpstr>
      <vt:lpstr>Flevoland algemeen 4x3</vt:lpstr>
      <vt:lpstr>1_Kantoorthema</vt:lpstr>
      <vt:lpstr>2_Kantoorthema</vt:lpstr>
      <vt:lpstr>Progressive Web Apps</vt:lpstr>
      <vt:lpstr>Progressive Web Apps(PWA)?</vt:lpstr>
      <vt:lpstr>Module planning</vt:lpstr>
      <vt:lpstr>Service Workers</vt:lpstr>
      <vt:lpstr>Service Workers</vt:lpstr>
      <vt:lpstr>Service Workers</vt:lpstr>
      <vt:lpstr>Service Workers(EVENTS)</vt:lpstr>
      <vt:lpstr>Service Workers (lifecycle)</vt:lpstr>
      <vt:lpstr>Service Workers (de code)</vt:lpstr>
      <vt:lpstr>Service Workers (de code)</vt:lpstr>
      <vt:lpstr>Service Workers (de code)</vt:lpstr>
      <vt:lpstr>Service Workers (App install banner)</vt:lpstr>
      <vt:lpstr>Service Workers (App install banner)</vt:lpstr>
      <vt:lpstr>NextGen-JavaScript</vt:lpstr>
      <vt:lpstr>Bedankt tot volgende week!</vt:lpstr>
    </vt:vector>
  </TitlesOfParts>
  <Company>Windesheim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HBO-ICT Proefstuderen - LEGO4Scrum</dc:title>
  <dc:creator>Wouter Leenards</dc:creator>
  <cp:lastModifiedBy>Stephan Hoeksema</cp:lastModifiedBy>
  <cp:revision>63</cp:revision>
  <cp:lastPrinted>2014-09-15T08:44:28Z</cp:lastPrinted>
  <dcterms:created xsi:type="dcterms:W3CDTF">2018-02-08T14:23:01Z</dcterms:created>
  <dcterms:modified xsi:type="dcterms:W3CDTF">2018-09-10T06:54:16Z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0x010100154C826F01B35D459B9C3D014B0D3271</vt:lpwstr>
  </property>
</Properties>
</file>

<file path=docProps/thumbnail.jpeg>
</file>